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presentation.xml" ContentType="application/vnd.openxmlformats-officedocument.presentationml.presentation.main+xml"/>
  <Override PartName="/ppt/slides/slide38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7.xml" ContentType="application/vnd.openxmlformats-officedocument.presentationml.slide+xml"/>
  <Override PartName="/ppt/slides/slide42.xml" ContentType="application/vnd.openxmlformats-officedocument.presentationml.slide+xml"/>
  <Override PartName="/ppt/slides/slide28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slides/slide41.xml" ContentType="application/vnd.openxmlformats-officedocument.presentationml.slide+xml"/>
  <Override PartName="/ppt/slides/slide33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s/slide45.xml" ContentType="application/vnd.openxmlformats-officedocument.presentationml.slide+xml"/>
  <Override PartName="/ppt/slides/slide4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46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86" r:id="rId2"/>
    <p:sldId id="280" r:id="rId3"/>
    <p:sldId id="307" r:id="rId4"/>
    <p:sldId id="287" r:id="rId5"/>
    <p:sldId id="261" r:id="rId6"/>
    <p:sldId id="308" r:id="rId7"/>
    <p:sldId id="309" r:id="rId8"/>
    <p:sldId id="311" r:id="rId9"/>
    <p:sldId id="310" r:id="rId10"/>
    <p:sldId id="312" r:id="rId11"/>
    <p:sldId id="314" r:id="rId12"/>
    <p:sldId id="315" r:id="rId13"/>
    <p:sldId id="285" r:id="rId14"/>
    <p:sldId id="288" r:id="rId15"/>
    <p:sldId id="316" r:id="rId16"/>
    <p:sldId id="317" r:id="rId17"/>
    <p:sldId id="289" r:id="rId18"/>
    <p:sldId id="300" r:id="rId19"/>
    <p:sldId id="268" r:id="rId20"/>
    <p:sldId id="290" r:id="rId21"/>
    <p:sldId id="318" r:id="rId22"/>
    <p:sldId id="319" r:id="rId23"/>
    <p:sldId id="305" r:id="rId24"/>
    <p:sldId id="291" r:id="rId25"/>
    <p:sldId id="296" r:id="rId26"/>
    <p:sldId id="282" r:id="rId27"/>
    <p:sldId id="330" r:id="rId28"/>
    <p:sldId id="320" r:id="rId29"/>
    <p:sldId id="335" r:id="rId30"/>
    <p:sldId id="258" r:id="rId31"/>
    <p:sldId id="322" r:id="rId32"/>
    <p:sldId id="292" r:id="rId33"/>
    <p:sldId id="321" r:id="rId34"/>
    <p:sldId id="270" r:id="rId35"/>
    <p:sldId id="299" r:id="rId36"/>
    <p:sldId id="324" r:id="rId37"/>
    <p:sldId id="304" r:id="rId38"/>
    <p:sldId id="293" r:id="rId39"/>
    <p:sldId id="333" r:id="rId40"/>
    <p:sldId id="303" r:id="rId41"/>
    <p:sldId id="277" r:id="rId42"/>
    <p:sldId id="294" r:id="rId43"/>
    <p:sldId id="329" r:id="rId44"/>
    <p:sldId id="334" r:id="rId45"/>
    <p:sldId id="298" r:id="rId46"/>
    <p:sldId id="325" r:id="rId47"/>
    <p:sldId id="332" r:id="rId48"/>
    <p:sldId id="331" r:id="rId49"/>
    <p:sldId id="276" r:id="rId50"/>
    <p:sldId id="32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149" autoAdjust="0"/>
  </p:normalViewPr>
  <p:slideViewPr>
    <p:cSldViewPr>
      <p:cViewPr varScale="1">
        <p:scale>
          <a:sx n="33" d="100"/>
          <a:sy n="33" d="100"/>
        </p:scale>
        <p:origin x="-39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37775-15C4-44D5-AF32-7F89F8BB7DE4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F70DE-8B73-4ABD-9473-DE97F165C6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5C0CB-12A8-4328-BDA5-0E600E6EF80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(mealtime, bedtime, potty training)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Cassidy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68D57-5973-4817-B232-13C176A6A47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Cassidy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1ED18-64F1-44CB-BFB3-764A46B675D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CASSIDY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1ED18-64F1-44CB-BFB3-764A46B675D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68D57-5973-4817-B232-13C176A6A47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CASSIDY</a:t>
            </a:r>
          </a:p>
          <a:p>
            <a:r>
              <a:rPr lang="en-US" dirty="0" smtClean="0"/>
              <a:t>Negativity bias</a:t>
            </a:r>
          </a:p>
          <a:p>
            <a:r>
              <a:rPr lang="en-US" dirty="0" smtClean="0"/>
              <a:t>Attachment</a:t>
            </a:r>
          </a:p>
          <a:p>
            <a:r>
              <a:rPr lang="en-US" dirty="0" smtClean="0"/>
              <a:t>Startle</a:t>
            </a:r>
            <a:r>
              <a:rPr lang="en-US" baseline="0" dirty="0" smtClean="0"/>
              <a:t> response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68D57-5973-4817-B232-13C176A6A47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Sleep is a key protective health factor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68D57-5973-4817-B232-13C176A6A47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70DE-8B73-4ABD-9473-DE97F165C6C6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942A3-3E9C-464D-8A8C-DFFCBC817AD2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D74B6-49F2-44C1-ACAD-886B4A697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D-lfP1FBF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gm9CIJ74Oxw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wfbY3i4FY0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xietybc.com/sites/default/files/MuscleRelaxation.pdf" TargetMode="External"/><Relationship Id="rId2" Type="http://schemas.openxmlformats.org/officeDocument/2006/relationships/hyperlink" Target="http://marc.ucla.edu/body.cfm?id=22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f5TgVRGND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0v5E6syVppI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VA2N6tX2c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UJs0fXTWT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mh.ca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indyourmind.ca/" TargetMode="External"/><Relationship Id="rId5" Type="http://schemas.openxmlformats.org/officeDocument/2006/relationships/hyperlink" Target="http://www.anxietybc.com/parent/complete_home_tool_kit.php" TargetMode="External"/><Relationship Id="rId4" Type="http://schemas.openxmlformats.org/officeDocument/2006/relationships/hyperlink" Target="http://www.anxietyb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53108" cy="2066487"/>
          </a:xfrm>
        </p:spPr>
        <p:txBody>
          <a:bodyPr>
            <a:noAutofit/>
          </a:bodyPr>
          <a:lstStyle/>
          <a:p>
            <a:r>
              <a:rPr lang="en-US" sz="4800" dirty="0" smtClean="0"/>
              <a:t>Putting the </a:t>
            </a:r>
            <a:r>
              <a:rPr lang="en-US" sz="4800" i="1" dirty="0" smtClean="0"/>
              <a:t>Health </a:t>
            </a:r>
            <a:r>
              <a:rPr lang="en-US" sz="4800" dirty="0" smtClean="0"/>
              <a:t>in Mental Health</a:t>
            </a:r>
            <a:br>
              <a:rPr lang="en-US" sz="4800" dirty="0" smtClean="0"/>
            </a:b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143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Michelle Cassidy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Mental Health Lead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May 2016</a:t>
            </a:r>
          </a:p>
        </p:txBody>
      </p:sp>
      <p:grpSp>
        <p:nvGrpSpPr>
          <p:cNvPr id="4" name="Group 14"/>
          <p:cNvGrpSpPr/>
          <p:nvPr/>
        </p:nvGrpSpPr>
        <p:grpSpPr>
          <a:xfrm>
            <a:off x="-30822" y="5044278"/>
            <a:ext cx="9174822" cy="1839360"/>
            <a:chOff x="0" y="5044278"/>
            <a:chExt cx="9144001" cy="183936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92780" y="5049710"/>
              <a:ext cx="1957371" cy="1824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5055976"/>
              <a:ext cx="1806209" cy="1810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2421" y="5049163"/>
              <a:ext cx="1785034" cy="181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44684" y="5050564"/>
              <a:ext cx="1815981" cy="1815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57393" y="5044278"/>
              <a:ext cx="1786608" cy="1839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SD-YRDSBLogo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873" y="321956"/>
            <a:ext cx="1980727" cy="992344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4952" y="169969"/>
            <a:ext cx="2731241" cy="127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1390442" y="4363105"/>
            <a:ext cx="6400800" cy="589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Kids Need to Experience and Practice…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Independence</a:t>
            </a:r>
          </a:p>
          <a:p>
            <a:r>
              <a:rPr lang="en-US" dirty="0" smtClean="0"/>
              <a:t>Autonomy</a:t>
            </a:r>
          </a:p>
          <a:p>
            <a:r>
              <a:rPr lang="en-US" dirty="0" smtClean="0"/>
              <a:t>Control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dirty="0" smtClean="0"/>
              <a:t>**makes sense given we are to release them to the world eventually, otherwise they would be dependent forever which would be dangerous for them in the world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/>
          </a:bodyPr>
          <a:lstStyle/>
          <a:p>
            <a:r>
              <a:rPr lang="en-US" dirty="0" smtClean="0"/>
              <a:t>How do we help them on their path towards becoming adults?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does it mean to promote their mental health and happiness?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e-find-delight-in-the-beauty-and-happiness-of-children-that-makes-the-heart-too-big-for-the-body-quote-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785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Happiness..Elisha Goldstein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Eudemonic Happiness:</a:t>
            </a:r>
          </a:p>
          <a:p>
            <a:pPr algn="ctr">
              <a:buNone/>
            </a:pPr>
            <a:r>
              <a:rPr lang="en-US" i="1" dirty="0" smtClean="0"/>
              <a:t> </a:t>
            </a:r>
            <a:r>
              <a:rPr lang="en-US" sz="5400" i="1" dirty="0" smtClean="0"/>
              <a:t>meaning </a:t>
            </a:r>
          </a:p>
          <a:p>
            <a:pPr algn="ctr">
              <a:buNone/>
            </a:pPr>
            <a:r>
              <a:rPr lang="en-US" sz="5400" i="1" dirty="0" smtClean="0"/>
              <a:t>purpose</a:t>
            </a:r>
          </a:p>
          <a:p>
            <a:pPr algn="ctr">
              <a:buNone/>
            </a:pPr>
            <a:r>
              <a:rPr lang="en-US" sz="5400" i="1" dirty="0" smtClean="0"/>
              <a:t>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Brain’s Job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7200" b="1" i="1" dirty="0" smtClean="0"/>
              <a:t>Survival</a:t>
            </a:r>
            <a:endParaRPr lang="en-US" sz="7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Designed to keep our body in balance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Our body craves homeostasis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brain supports </a:t>
            </a:r>
            <a:r>
              <a:rPr lang="en-US" i="1" dirty="0" smtClean="0"/>
              <a:t>adaptive functioning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dirty="0" smtClean="0"/>
              <a:t>It is hardwired to protect 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en-US" sz="6600" dirty="0" smtClean="0"/>
              <a:t>Flight, </a:t>
            </a:r>
          </a:p>
          <a:p>
            <a:pPr algn="ctr">
              <a:buNone/>
            </a:pPr>
            <a:r>
              <a:rPr lang="en-US" sz="6600" dirty="0" smtClean="0"/>
              <a:t>Fight, </a:t>
            </a:r>
          </a:p>
          <a:p>
            <a:pPr algn="ctr">
              <a:buNone/>
            </a:pPr>
            <a:r>
              <a:rPr lang="en-US" sz="6600" dirty="0" smtClean="0"/>
              <a:t>or </a:t>
            </a:r>
          </a:p>
          <a:p>
            <a:pPr algn="ctr">
              <a:buNone/>
            </a:pPr>
            <a:r>
              <a:rPr lang="en-US" sz="6600" dirty="0" smtClean="0"/>
              <a:t>Freeze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Helpful Brain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>
              <a:hlinkClick r:id="rId3"/>
            </a:endParaRPr>
          </a:p>
          <a:p>
            <a:pPr algn="ctr">
              <a:buNone/>
            </a:pPr>
            <a:endParaRPr lang="en-US" dirty="0" smtClean="0">
              <a:hlinkClick r:id="rId3"/>
            </a:endParaRPr>
          </a:p>
          <a:p>
            <a:pPr algn="ctr">
              <a:buNone/>
            </a:pPr>
            <a:endParaRPr lang="en-US" dirty="0" smtClean="0">
              <a:hlinkClick r:id="rId3"/>
            </a:endParaRPr>
          </a:p>
          <a:p>
            <a:pPr algn="ctr">
              <a:buNone/>
            </a:pPr>
            <a:r>
              <a:rPr lang="en-US" dirty="0" smtClean="0">
                <a:hlinkClick r:id="rId4"/>
              </a:rPr>
              <a:t>Dr. Daniel Siegel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</p:spPr>
        <p:txBody>
          <a:bodyPr>
            <a:normAutofit/>
          </a:bodyPr>
          <a:lstStyle/>
          <a:p>
            <a:r>
              <a:rPr lang="en-US" dirty="0" smtClean="0"/>
              <a:t>What happens in the body..</a:t>
            </a:r>
            <a:r>
              <a:rPr lang="en-US" i="1" dirty="0" smtClean="0"/>
              <a:t>why traditional ways of responding don’t work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Hippocampus attuned to threat</a:t>
            </a:r>
          </a:p>
          <a:p>
            <a:r>
              <a:rPr lang="en-US" dirty="0" smtClean="0"/>
              <a:t>Pre frontal cortex is shut down, reasoning is not possible</a:t>
            </a:r>
          </a:p>
          <a:p>
            <a:r>
              <a:rPr lang="en-US" dirty="0" smtClean="0"/>
              <a:t>Organs divert energy to survival needs</a:t>
            </a:r>
          </a:p>
          <a:p>
            <a:r>
              <a:rPr lang="en-US" dirty="0" smtClean="0"/>
              <a:t>Hearing shifts to attune to low frequency sounds only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How can we as parents</a:t>
            </a:r>
            <a:br>
              <a:rPr lang="en-US" dirty="0" smtClean="0"/>
            </a:br>
            <a:r>
              <a:rPr lang="en-US" dirty="0" smtClean="0"/>
              <a:t> help?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1752600"/>
          </a:xfrm>
        </p:spPr>
        <p:txBody>
          <a:bodyPr/>
          <a:lstStyle/>
          <a:p>
            <a:endParaRPr lang="en-US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3098800"/>
            <a:ext cx="4592437" cy="307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Changing the Brain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i="1" dirty="0" smtClean="0"/>
              <a:t>We need our brain to have the alarm system, we wouldn’t want to turn if off BUT higher level cortical functions help us moderate it</a:t>
            </a:r>
          </a:p>
          <a:p>
            <a:pPr>
              <a:buNone/>
            </a:pPr>
            <a:endParaRPr lang="en-US" dirty="0" smtClean="0"/>
          </a:p>
          <a:p>
            <a:r>
              <a:rPr lang="en-US" sz="4400" b="1" i="1" dirty="0" smtClean="0"/>
              <a:t>Plasticity</a:t>
            </a:r>
            <a:r>
              <a:rPr lang="en-US" sz="4400" b="1" dirty="0" smtClean="0"/>
              <a:t> </a:t>
            </a:r>
            <a:r>
              <a:rPr lang="en-US" dirty="0" smtClean="0"/>
              <a:t>allows us to strengthen how the brain regulates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Wickenden Cafe NDP" pitchFamily="2" charset="0"/>
              </a:rPr>
              <a:t>7 Secrets of </a:t>
            </a:r>
            <a:br>
              <a:rPr lang="en-US" sz="6000" b="1" dirty="0" smtClean="0">
                <a:latin typeface="Wickenden Cafe NDP" pitchFamily="2" charset="0"/>
              </a:rPr>
            </a:br>
            <a:r>
              <a:rPr lang="en-US" sz="6000" b="1" dirty="0" smtClean="0">
                <a:latin typeface="Wickenden Cafe NDP" pitchFamily="2" charset="0"/>
              </a:rPr>
              <a:t>Highly Happy </a:t>
            </a:r>
            <a:br>
              <a:rPr lang="en-US" sz="6000" b="1" dirty="0" smtClean="0">
                <a:latin typeface="Wickenden Cafe NDP" pitchFamily="2" charset="0"/>
              </a:rPr>
            </a:br>
            <a:r>
              <a:rPr lang="en-US" sz="6000" b="1" dirty="0" smtClean="0">
                <a:latin typeface="Wickenden Cafe NDP" pitchFamily="2" charset="0"/>
              </a:rPr>
              <a:t>Children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dirty="0" smtClean="0"/>
              <a:t>Adapted from: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Katie </a:t>
            </a:r>
            <a:r>
              <a:rPr lang="en-US" sz="2200" dirty="0" err="1" smtClean="0"/>
              <a:t>Hurley,Huffington</a:t>
            </a:r>
            <a:r>
              <a:rPr lang="en-US" sz="2200" dirty="0" smtClean="0"/>
              <a:t> Post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Eat on Time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3200" b="1" dirty="0" smtClean="0">
                <a:latin typeface="Wickenden Cafe NDP" pitchFamily="2" charset="0"/>
              </a:rPr>
              <a:t>(and</a:t>
            </a:r>
            <a:r>
              <a:rPr lang="en-US" sz="4000" b="1" dirty="0" smtClean="0">
                <a:latin typeface="Wickenden Cafe NDP" pitchFamily="2" charset="0"/>
              </a:rPr>
              <a:t> </a:t>
            </a:r>
            <a:r>
              <a:rPr lang="en-US" sz="4000" b="1" u="sng" dirty="0" smtClean="0">
                <a:latin typeface="Wickenden Cafe NDP" pitchFamily="2" charset="0"/>
              </a:rPr>
              <a:t>connect</a:t>
            </a:r>
            <a:r>
              <a:rPr lang="en-US" sz="4000" b="1" dirty="0" smtClean="0">
                <a:latin typeface="Wickenden Cafe NDP" pitchFamily="2" charset="0"/>
              </a:rPr>
              <a:t> </a:t>
            </a:r>
            <a:r>
              <a:rPr lang="en-US" sz="3200" b="1" dirty="0" smtClean="0">
                <a:latin typeface="Wickenden Cafe NDP" pitchFamily="2" charset="0"/>
              </a:rPr>
              <a:t>as a family)</a:t>
            </a:r>
            <a:endParaRPr lang="en-US" sz="32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Mealtimes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Schedule them if you have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 technology, including answering the phone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 the conversation, must be positive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Devote one meal month to each family member (choice of meal, pick the positive conversation starter, and 1 affirmation)**identity development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hlinkClick r:id="rId2"/>
              </a:rPr>
              <a:t>Family Dinner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Consistent 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Sleep</a:t>
            </a:r>
            <a:endParaRPr lang="en-US" sz="66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Disregulated</a:t>
            </a:r>
            <a:r>
              <a:rPr lang="en-US" dirty="0" smtClean="0"/>
              <a:t> Sleep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2 types of sleep:</a:t>
            </a:r>
          </a:p>
          <a:p>
            <a:pPr>
              <a:buNone/>
            </a:pPr>
            <a:r>
              <a:rPr lang="en-US" dirty="0" smtClean="0"/>
              <a:t>Restorative sleep</a:t>
            </a:r>
          </a:p>
          <a:p>
            <a:pPr>
              <a:buNone/>
            </a:pPr>
            <a:r>
              <a:rPr lang="en-US" dirty="0" smtClean="0"/>
              <a:t>Non-restorative sleep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Large increase in children, youth and adults getting primarily non restorative sleep…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 primary factors:</a:t>
            </a:r>
          </a:p>
          <a:p>
            <a:pPr>
              <a:buNone/>
            </a:pPr>
            <a:r>
              <a:rPr lang="en-US" dirty="0" smtClean="0"/>
              <a:t>Lack of physical activity</a:t>
            </a:r>
          </a:p>
          <a:p>
            <a:pPr>
              <a:buNone/>
            </a:pPr>
            <a:r>
              <a:rPr lang="en-US" dirty="0" smtClean="0"/>
              <a:t>Blue Light</a:t>
            </a:r>
          </a:p>
          <a:p>
            <a:pPr>
              <a:buNone/>
            </a:pPr>
            <a:r>
              <a:rPr lang="en-US" dirty="0" smtClean="0"/>
              <a:t>Stress/Anxiety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Bedtime Routine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Forgiveness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Being grateful: thanking people for the things they have brought into your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Structured Relaxation</a:t>
            </a:r>
          </a:p>
          <a:p>
            <a:pPr>
              <a:buNone/>
            </a:pPr>
            <a:r>
              <a:rPr lang="en-US" sz="2600" i="1" dirty="0" smtClean="0"/>
              <a:t>E.g. worried about homework</a:t>
            </a:r>
          </a:p>
          <a:p>
            <a:pPr>
              <a:buNone/>
            </a:pPr>
            <a:r>
              <a:rPr lang="en-US" sz="2600" i="1" dirty="0" smtClean="0"/>
              <a:t>“What are you struggling with? What do you want to feel tonight?” e.g. safety, peace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Body Scan for Sleep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Progressive Muscle Relaxation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4-7-8 Breathing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831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Play without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Instructions</a:t>
            </a:r>
            <a:endParaRPr lang="en-US" sz="66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play learn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57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lay research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0"/>
            <a:ext cx="80772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i="1" dirty="0" smtClean="0">
                <a:latin typeface="Baskerville Old Face" pitchFamily="18" charset="0"/>
              </a:rPr>
              <a:t>Get the body moving</a:t>
            </a:r>
          </a:p>
          <a:p>
            <a:pPr algn="ctr">
              <a:buNone/>
            </a:pPr>
            <a:r>
              <a:rPr lang="en-US" sz="6000" i="1" dirty="0" smtClean="0">
                <a:latin typeface="Baskerville Old Face" pitchFamily="18" charset="0"/>
              </a:rPr>
              <a:t>(</a:t>
            </a:r>
            <a:r>
              <a:rPr lang="en-US" sz="2600" i="1" dirty="0" smtClean="0">
                <a:latin typeface="Baskerville Old Face" pitchFamily="18" charset="0"/>
              </a:rPr>
              <a:t>full range of motion activities, tension and release</a:t>
            </a:r>
            <a:r>
              <a:rPr lang="en-US" sz="6000" i="1" dirty="0" smtClean="0">
                <a:latin typeface="Baskerville Old Face" pitchFamily="18" charset="0"/>
              </a:rPr>
              <a:t>)</a:t>
            </a:r>
          </a:p>
          <a:p>
            <a:pPr algn="ctr">
              <a:buNone/>
            </a:pPr>
            <a:r>
              <a:rPr lang="en-US" sz="6000" i="1" dirty="0" smtClean="0">
                <a:latin typeface="Baskerville Old Face" pitchFamily="18" charset="0"/>
              </a:rPr>
              <a:t>Get outside~</a:t>
            </a:r>
          </a:p>
          <a:p>
            <a:pPr algn="ctr">
              <a:buNone/>
            </a:pPr>
            <a:r>
              <a:rPr lang="en-US" sz="6000" dirty="0" smtClean="0">
                <a:latin typeface="Baskerville Old Face" pitchFamily="18" charset="0"/>
                <a:hlinkClick r:id="rId3"/>
              </a:rPr>
              <a:t>Nature</a:t>
            </a:r>
            <a:endParaRPr lang="en-US" sz="6000" dirty="0" smtClean="0">
              <a:latin typeface="Baskerville Old Face" pitchFamily="18" charset="0"/>
            </a:endParaRPr>
          </a:p>
          <a:p>
            <a:pPr algn="ctr">
              <a:buNone/>
            </a:pPr>
            <a:endParaRPr lang="en-US" sz="60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593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Allowed to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Express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Emotions</a:t>
            </a:r>
            <a:endParaRPr lang="en-US" sz="66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 Confusion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hlinkClick r:id="rId2"/>
              </a:rPr>
              <a:t>Fear vs. Anxiety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Support Helping them Regulate Emotions…not Deny them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latin typeface="Wickenden Cafe NDP" pitchFamily="2" charset="0"/>
              </a:rPr>
              <a:t>Begins with SELF AWARENESS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What does it feel like when you feel “icky” or “anxious”?</a:t>
            </a:r>
          </a:p>
          <a:p>
            <a:pPr>
              <a:buNone/>
            </a:pPr>
            <a:r>
              <a:rPr lang="en-US" i="1" dirty="0" smtClean="0"/>
              <a:t>Spiders crawling up arms…knots in stomach etc.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dirty="0" smtClean="0"/>
              <a:t>Label emotions when speaking to younger children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Teach them about “flipping their lid”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lipping+your+li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0600"/>
            <a:ext cx="9144000" cy="8358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/>
          <a:lstStyle/>
          <a:p>
            <a:r>
              <a:rPr lang="en-US" sz="6000" b="1" dirty="0" smtClean="0"/>
              <a:t>BMW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(@%#$^@...moan…and whine)</a:t>
            </a:r>
            <a:br>
              <a:rPr lang="en-US" dirty="0" smtClean="0"/>
            </a:br>
            <a:r>
              <a:rPr lang="en-US" dirty="0" smtClean="0"/>
              <a:t>and then</a:t>
            </a:r>
            <a:br>
              <a:rPr lang="en-US" dirty="0" smtClean="0"/>
            </a:br>
            <a:r>
              <a:rPr lang="en-US" sz="6600" b="1" dirty="0" smtClean="0"/>
              <a:t>RESTORE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Here’s what it looks like…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hlinkClick r:id="rId2"/>
              </a:rPr>
              <a:t>Just Breathe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Woohoo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Elisha Goldstein</a:t>
            </a:r>
          </a:p>
          <a:p>
            <a:r>
              <a:rPr lang="en-US" dirty="0" smtClean="0"/>
              <a:t>Procedural Memory</a:t>
            </a:r>
          </a:p>
          <a:p>
            <a:r>
              <a:rPr lang="en-US" dirty="0" smtClean="0"/>
              <a:t>When making a mistake, send a message to the brain that this is okay…it is just learning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7000" b="1" dirty="0" smtClean="0">
                <a:latin typeface="Wickenden Cafe NDP" pitchFamily="2" charset="0"/>
              </a:rPr>
              <a:t>F</a:t>
            </a:r>
            <a:r>
              <a:rPr lang="en-US" dirty="0" smtClean="0"/>
              <a:t>-</a:t>
            </a:r>
            <a:r>
              <a:rPr lang="en-US" sz="5800" dirty="0" smtClean="0"/>
              <a:t>first</a:t>
            </a:r>
          </a:p>
          <a:p>
            <a:pPr>
              <a:buNone/>
            </a:pPr>
            <a:r>
              <a:rPr lang="en-US" sz="7000" b="1" dirty="0" smtClean="0">
                <a:latin typeface="Wickenden Cafe NDP" pitchFamily="2" charset="0"/>
              </a:rPr>
              <a:t>A</a:t>
            </a:r>
            <a:r>
              <a:rPr lang="en-US" sz="7000" dirty="0" smtClean="0"/>
              <a:t>-</a:t>
            </a:r>
            <a:r>
              <a:rPr lang="en-US" sz="5800" dirty="0" smtClean="0"/>
              <a:t>attempt</a:t>
            </a:r>
          </a:p>
          <a:p>
            <a:pPr>
              <a:buNone/>
            </a:pPr>
            <a:r>
              <a:rPr lang="en-US" sz="7000" b="1" dirty="0" smtClean="0">
                <a:latin typeface="Wickenden Cafe NDP" pitchFamily="2" charset="0"/>
              </a:rPr>
              <a:t>I</a:t>
            </a:r>
            <a:r>
              <a:rPr lang="en-US" dirty="0" smtClean="0"/>
              <a:t>-</a:t>
            </a:r>
            <a:r>
              <a:rPr lang="en-US" sz="5800" dirty="0" smtClean="0"/>
              <a:t>in</a:t>
            </a:r>
          </a:p>
          <a:p>
            <a:pPr>
              <a:buNone/>
            </a:pPr>
            <a:r>
              <a:rPr lang="en-US" sz="7000" b="1" dirty="0" smtClean="0">
                <a:latin typeface="Wickenden Cafe NDP" pitchFamily="2" charset="0"/>
              </a:rPr>
              <a:t>L</a:t>
            </a:r>
            <a:r>
              <a:rPr lang="en-US" dirty="0" smtClean="0"/>
              <a:t>-</a:t>
            </a:r>
            <a:r>
              <a:rPr lang="en-US" sz="5800" dirty="0" smtClean="0"/>
              <a:t>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michelle.cassidy\AppData\Local\Microsoft\Windows\Temporary Internet Files\Content.Outlook\Q471UNDI\CYh1NsCUQAA1kk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46021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Make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Choices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/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2800" b="1" dirty="0" smtClean="0">
                <a:latin typeface="Wickenden Cafe NDP" pitchFamily="2" charset="0"/>
              </a:rPr>
              <a:t>(control, autonomy, independence)</a:t>
            </a:r>
            <a:endParaRPr lang="en-US" sz="28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michelle.cassidy\AppData\Local\Microsoft\Windows\Temporary Internet Files\Content.Outlook\Q471UNDI\FB_IMG_14585009576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Choose </a:t>
            </a:r>
            <a:r>
              <a:rPr lang="en-US" dirty="0" smtClean="0"/>
              <a:t>: What’s your thing?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member of the family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What is the </a:t>
            </a:r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number one thing </a:t>
            </a:r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that, if I started doing it, </a:t>
            </a:r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would have the </a:t>
            </a:r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biggest </a:t>
            </a:r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positive impact </a:t>
            </a:r>
          </a:p>
          <a:p>
            <a:pPr algn="ctr">
              <a:buNone/>
            </a:pPr>
            <a:r>
              <a:rPr lang="en-US" b="1" i="1" dirty="0" smtClean="0">
                <a:latin typeface="Wickenden Cafe NDP" pitchFamily="2" charset="0"/>
              </a:rPr>
              <a:t>on my life?</a:t>
            </a:r>
          </a:p>
          <a:p>
            <a:pPr algn="ctr">
              <a:buNone/>
            </a:pPr>
            <a:endParaRPr lang="en-US" b="1" i="1" dirty="0" smtClean="0">
              <a:latin typeface="Wickenden Cafe NDP" pitchFamily="2" charset="0"/>
            </a:endParaRPr>
          </a:p>
          <a:p>
            <a:pPr algn="ctr">
              <a:buNone/>
            </a:pPr>
            <a:r>
              <a:rPr lang="en-US" sz="2200" i="1" dirty="0" smtClean="0">
                <a:latin typeface="Wickenden Cafe NDP" pitchFamily="2" charset="0"/>
              </a:rPr>
              <a:t>(on their life?)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Choose</a:t>
            </a:r>
            <a:r>
              <a:rPr lang="en-US" dirty="0" smtClean="0"/>
              <a:t> the FOCUS of our thoughts and </a:t>
            </a:r>
            <a:r>
              <a:rPr lang="en-US" dirty="0" err="1" smtClean="0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Gratitude lists</a:t>
            </a:r>
          </a:p>
          <a:p>
            <a:r>
              <a:rPr lang="en-US" dirty="0" smtClean="0"/>
              <a:t>Values anchor: connect with 3 things you deeply love</a:t>
            </a:r>
          </a:p>
          <a:p>
            <a:r>
              <a:rPr lang="en-US" dirty="0" smtClean="0"/>
              <a:t>Joy list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>
                <a:hlinkClick r:id="rId3"/>
              </a:rPr>
              <a:t>Calm, AOK, Gratitude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michelle.cassidy\AppData\Local\Microsoft\Windows\Temporary Internet Files\Content.Outlook\Q471UNDI\FB_IMG_145851780629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Choose  to be in the moment</a:t>
            </a:r>
            <a:br>
              <a:rPr lang="en-US" b="1" dirty="0" smtClean="0"/>
            </a:br>
            <a:r>
              <a:rPr lang="en-US" dirty="0" smtClean="0"/>
              <a:t>Mindfulness Through their Eyes</a:t>
            </a:r>
            <a:endParaRPr lang="en-US" dirty="0"/>
          </a:p>
        </p:txBody>
      </p:sp>
      <p:pic>
        <p:nvPicPr>
          <p:cNvPr id="92162" name="Picture 2" descr="C:\Users\michelle.cassidy\Pictures\2009-03-18\File06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00200"/>
            <a:ext cx="5105399" cy="5257800"/>
          </a:xfrm>
          <a:prstGeom prst="rect">
            <a:avLst/>
          </a:prstGeom>
          <a:noFill/>
        </p:spPr>
      </p:pic>
      <p:pic>
        <p:nvPicPr>
          <p:cNvPr id="4" name="Picture 2" descr="C:\Users\michelle.cassidy\AppData\Local\Microsoft\Windows\Temporary Internet Files\Content.Outlook\Q471UNDI\imagejpeg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600200"/>
            <a:ext cx="39624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41449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Feel 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Heard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(and Understood)</a:t>
            </a:r>
            <a:endParaRPr lang="en-US" sz="66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W-QUOTE-5-FEELING-HEARD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19400"/>
            <a:ext cx="7772400" cy="3657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/>
              <a:t>Checking in….</a:t>
            </a:r>
          </a:p>
          <a:p>
            <a:pPr>
              <a:buNone/>
            </a:pPr>
            <a:r>
              <a:rPr lang="en-US" sz="4400" dirty="0" smtClean="0"/>
              <a:t>Is </a:t>
            </a:r>
            <a:r>
              <a:rPr lang="en-US" sz="4400" dirty="0"/>
              <a:t>your mind where your body is</a:t>
            </a:r>
            <a:r>
              <a:rPr lang="en-US" sz="4400" dirty="0" smtClean="0"/>
              <a:t>?</a:t>
            </a:r>
            <a:endParaRPr lang="en-US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8288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Wickenden Cafe NDP" pitchFamily="2" charset="0"/>
              </a:rPr>
              <a:t>As a parent are you </a:t>
            </a:r>
            <a:br>
              <a:rPr lang="en-US" b="1" dirty="0" smtClean="0">
                <a:latin typeface="Wickenden Cafe NDP" pitchFamily="2" charset="0"/>
              </a:rPr>
            </a:br>
            <a:r>
              <a:rPr lang="en-US" b="1" dirty="0" smtClean="0">
                <a:latin typeface="Wickenden Cafe NDP" pitchFamily="2" charset="0"/>
              </a:rPr>
              <a:t>mindfully aware?...</a:t>
            </a:r>
            <a:endParaRPr lang="en-US" b="1" dirty="0">
              <a:latin typeface="Wickenden Cafe NDP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05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to the relationship</a:t>
            </a:r>
          </a:p>
          <a:p>
            <a:r>
              <a:rPr lang="en-US" dirty="0" smtClean="0"/>
              <a:t>Who they are as a person?  Observe them…just watch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e.g. Introvert/Extrovert, HSP, thrive in chaos or peace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42973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Wickenden Cafe NDP" pitchFamily="2" charset="0"/>
              </a:rPr>
              <a:t>Experience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Unconditional</a:t>
            </a:r>
            <a:br>
              <a:rPr lang="en-US" sz="6600" b="1" dirty="0" smtClean="0">
                <a:latin typeface="Wickenden Cafe NDP" pitchFamily="2" charset="0"/>
              </a:rPr>
            </a:br>
            <a:r>
              <a:rPr lang="en-US" sz="6600" b="1" dirty="0" smtClean="0">
                <a:latin typeface="Wickenden Cafe NDP" pitchFamily="2" charset="0"/>
              </a:rPr>
              <a:t>Love</a:t>
            </a:r>
            <a:endParaRPr lang="en-US" sz="6600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11762"/>
          </a:xfrm>
        </p:spPr>
        <p:txBody>
          <a:bodyPr>
            <a:normAutofit/>
          </a:bodyPr>
          <a:lstStyle/>
          <a:p>
            <a:r>
              <a:rPr lang="en-US" dirty="0" smtClean="0"/>
              <a:t>Unconditional love</a:t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sz="5400" b="1" dirty="0" smtClean="0">
                <a:latin typeface="Wickenden Cafe NDP" pitchFamily="2" charset="0"/>
              </a:rPr>
              <a:t>YOU…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but also</a:t>
            </a:r>
            <a:br>
              <a:rPr lang="en-US" dirty="0" smtClean="0"/>
            </a:br>
            <a:r>
              <a:rPr lang="en-US" b="1" dirty="0" smtClean="0">
                <a:latin typeface="Wickenden Cafe NDP" pitchFamily="2" charset="0"/>
              </a:rPr>
              <a:t>themselves</a:t>
            </a:r>
            <a:endParaRPr lang="en-US" b="1" dirty="0">
              <a:latin typeface="Wickenden Cafe NDP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good k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304800"/>
            <a:ext cx="6019800" cy="6242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dirty="0" smtClean="0"/>
              <a:t>Self Compassion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i="1" dirty="0" smtClean="0"/>
              <a:t>Not about judging ourselves positively, but a way of relating to ourselves kindly, embracing  ourselves lovingly flaws and all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4572000"/>
            <a:ext cx="2781300" cy="18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143000" y="609600"/>
            <a:ext cx="6629400" cy="5791199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If the day ever came when we were able to accept ourselves and our children exactly as we are and they are, then, I believe we would have come to an understanding of what "good parenting" means.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b="1" dirty="0" smtClean="0"/>
              <a:t>Fred Rogers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ita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741496"/>
            <a:ext cx="8275402" cy="550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but not least…</a:t>
            </a:r>
            <a:endParaRPr lang="en-US" dirty="0"/>
          </a:p>
        </p:txBody>
      </p:sp>
      <p:pic>
        <p:nvPicPr>
          <p:cNvPr id="4" name="Content Placeholder 3" descr="Kate Middlet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182623"/>
            <a:ext cx="8534400" cy="56753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Places to start..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Doctor</a:t>
            </a:r>
          </a:p>
          <a:p>
            <a:r>
              <a:rPr lang="en-US" dirty="0" smtClean="0"/>
              <a:t>Child’s teacher/school</a:t>
            </a:r>
          </a:p>
          <a:p>
            <a:r>
              <a:rPr lang="en-US" dirty="0" smtClean="0"/>
              <a:t>Flyers Parent’s for Children’s Mental Health (PCMH)</a:t>
            </a:r>
          </a:p>
          <a:p>
            <a:r>
              <a:rPr lang="en-US" dirty="0" smtClean="0"/>
              <a:t>Mental Health Navigator (age 13-24 yrs.)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Websites: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Parents for Children's Mental Health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Anxiety BC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5"/>
              </a:rPr>
              <a:t>Anxiety BC Parent Toolkit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6"/>
              </a:rPr>
              <a:t>Mind Your Mind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Books:</a:t>
            </a:r>
          </a:p>
          <a:p>
            <a:pPr>
              <a:buFont typeface="Wingdings" pitchFamily="2" charset="2"/>
              <a:buChar char="Ø"/>
            </a:pPr>
            <a:r>
              <a:rPr lang="en-US" sz="2900" i="1" dirty="0" smtClean="0"/>
              <a:t>Building Emotional Intelligence </a:t>
            </a:r>
            <a:r>
              <a:rPr lang="en-US" sz="2900" dirty="0" smtClean="0"/>
              <a:t>(Linda </a:t>
            </a:r>
            <a:r>
              <a:rPr lang="en-US" sz="2900" dirty="0" err="1" smtClean="0"/>
              <a:t>Lantieri</a:t>
            </a:r>
            <a:r>
              <a:rPr lang="en-US" sz="2900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900" i="1" dirty="0" smtClean="0"/>
              <a:t>Flourish</a:t>
            </a:r>
            <a:r>
              <a:rPr lang="en-US" sz="2900" dirty="0" smtClean="0"/>
              <a:t> (Dr. Seligman)</a:t>
            </a:r>
          </a:p>
          <a:p>
            <a:pPr>
              <a:buFont typeface="Wingdings" pitchFamily="2" charset="2"/>
              <a:buChar char="Ø"/>
            </a:pPr>
            <a:r>
              <a:rPr lang="en-US" sz="2900" i="1" dirty="0" smtClean="0"/>
              <a:t>The Mindful Child </a:t>
            </a:r>
            <a:r>
              <a:rPr lang="en-US" sz="2900" dirty="0" smtClean="0"/>
              <a:t>(Susan Kaiser Greenland)</a:t>
            </a:r>
          </a:p>
          <a:p>
            <a:pPr>
              <a:buFont typeface="Wingdings" pitchFamily="2" charset="2"/>
              <a:buChar char="Ø"/>
            </a:pPr>
            <a:r>
              <a:rPr lang="en-US" sz="2900" i="1" dirty="0" smtClean="0"/>
              <a:t>Brainstorm: The Power and Purpose of the Teenage Brain </a:t>
            </a:r>
            <a:r>
              <a:rPr lang="en-US" sz="2900" dirty="0" smtClean="0"/>
              <a:t>(Daniel </a:t>
            </a:r>
            <a:r>
              <a:rPr lang="en-US" sz="2900" dirty="0" err="1" smtClean="0"/>
              <a:t>Siegal</a:t>
            </a:r>
            <a:r>
              <a:rPr lang="en-US" sz="2900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900" i="1" dirty="0" smtClean="0"/>
              <a:t>The Highly Sensitive Child: Helping Our Children Thrive When the World Overwhelms Them </a:t>
            </a:r>
            <a:r>
              <a:rPr lang="en-US" sz="2900" dirty="0" smtClean="0"/>
              <a:t>(Elaine </a:t>
            </a:r>
            <a:r>
              <a:rPr lang="en-US" sz="2900" dirty="0" err="1" smtClean="0"/>
              <a:t>Aron</a:t>
            </a:r>
            <a:r>
              <a:rPr lang="en-US" sz="2900" dirty="0" smtClean="0"/>
              <a:t>) 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2900" i="1" dirty="0" smtClean="0">
                <a:ea typeface="Avenir Next Condensed Bold" pitchFamily="34" charset="0"/>
                <a:cs typeface="Tahoma"/>
              </a:rPr>
              <a:t>Keys to Parenting Your Anxious Child, (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Dr. Katharina </a:t>
            </a:r>
            <a:r>
              <a:rPr lang="en-US" altLang="en-US" sz="2900" dirty="0" err="1" smtClean="0">
                <a:ea typeface="Avenir Next Condensed Bold" pitchFamily="34" charset="0"/>
                <a:cs typeface="Tahoma"/>
              </a:rPr>
              <a:t>Manassis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2900" i="1" dirty="0" smtClean="0">
                <a:ea typeface="Avenir Next Condensed Bold" pitchFamily="34" charset="0"/>
                <a:cs typeface="Tahoma"/>
              </a:rPr>
              <a:t>Worried No More, Second Edition: Help and Hope for Anxious Children  (</a:t>
            </a:r>
            <a:r>
              <a:rPr lang="en-US" altLang="en-US" sz="2900" dirty="0" err="1" smtClean="0">
                <a:ea typeface="Avenir Next Condensed Bold" pitchFamily="34" charset="0"/>
                <a:cs typeface="Tahoma"/>
              </a:rPr>
              <a:t>Aureen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 Wagner)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2900" i="1" dirty="0" smtClean="0">
                <a:ea typeface="Avenir Next Condensed Bold" pitchFamily="34" charset="0"/>
                <a:cs typeface="Tahoma"/>
              </a:rPr>
              <a:t>Freeing Your Child From Anxiety, 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(Tamar </a:t>
            </a:r>
            <a:r>
              <a:rPr lang="en-US" altLang="en-US" sz="2900" dirty="0" err="1" smtClean="0">
                <a:ea typeface="Avenir Next Condensed Bold" pitchFamily="34" charset="0"/>
                <a:cs typeface="Tahoma"/>
              </a:rPr>
              <a:t>Chansky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2900" i="1" dirty="0" smtClean="0">
                <a:ea typeface="Avenir Next Condensed Bold" pitchFamily="34" charset="0"/>
                <a:cs typeface="Tahoma"/>
              </a:rPr>
              <a:t>Helping Your Anxious Child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 (Ronald M. </a:t>
            </a:r>
            <a:r>
              <a:rPr lang="en-US" altLang="en-US" sz="2900" dirty="0" err="1" smtClean="0">
                <a:ea typeface="Avenir Next Condensed Bold" pitchFamily="34" charset="0"/>
                <a:cs typeface="Tahoma"/>
              </a:rPr>
              <a:t>Rapee</a:t>
            </a:r>
            <a:r>
              <a:rPr lang="en-US" altLang="en-US" sz="2900" dirty="0" smtClean="0">
                <a:ea typeface="Avenir Next Condensed Bold" pitchFamily="34" charset="0"/>
                <a:cs typeface="Tahoma"/>
              </a:rPr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0A2F9B40E158CD4DB28D2195D88729C4" ma:contentTypeVersion="2" ma:contentTypeDescription="" ma:contentTypeScope="" ma:versionID="afc3f78f32f112e39e6327b9365ba3f8">
  <xsd:schema xmlns:xsd="http://www.w3.org/2001/XMLSchema" xmlns:xs="http://www.w3.org/2001/XMLSchema" xmlns:p="http://schemas.microsoft.com/office/2006/metadata/properties" xmlns:ns2="d9b1dd9a-a4ee-4a17-a687-958e2051ab05" targetNamespace="http://schemas.microsoft.com/office/2006/metadata/properties" ma:root="true" ma:fieldsID="add7b696c5f97db6a85337d2881092d4" ns2:_="">
    <xsd:import namespace="d9b1dd9a-a4ee-4a17-a687-958e2051ab05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1dd9a-a4ee-4a17-a687-958e2051ab05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WWW_x0020_Content xmlns="d9b1dd9a-a4ee-4a17-a687-958e2051ab05">No</WWW_x0020_Content>
    <Document_x0020_Author_x0028_s_x0029_ xmlns="d9b1dd9a-a4ee-4a17-a687-958e2051ab05" xsi:nil="true"/>
    <Document_x0020_Owner xmlns="d9b1dd9a-a4ee-4a17-a687-958e2051ab05">jbrown</Document_x0020_Owner>
    <Document_x0020_Description xmlns="d9b1dd9a-a4ee-4a17-a687-958e2051ab05">&lt;div&gt;&lt;/div&gt;</Document_x0020_Description>
  </documentManagement>
</p:properties>
</file>

<file path=customXml/itemProps1.xml><?xml version="1.0" encoding="utf-8"?>
<ds:datastoreItem xmlns:ds="http://schemas.openxmlformats.org/officeDocument/2006/customXml" ds:itemID="{23327F50-474E-4029-A1AD-7DC5F5BF63F3}"/>
</file>

<file path=customXml/itemProps2.xml><?xml version="1.0" encoding="utf-8"?>
<ds:datastoreItem xmlns:ds="http://schemas.openxmlformats.org/officeDocument/2006/customXml" ds:itemID="{CC303C4F-D116-4BDE-A439-E5577E75A1A0}"/>
</file>

<file path=customXml/itemProps3.xml><?xml version="1.0" encoding="utf-8"?>
<ds:datastoreItem xmlns:ds="http://schemas.openxmlformats.org/officeDocument/2006/customXml" ds:itemID="{D3A71CF3-1AE8-4B25-B508-021BAF2608AB}"/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856</Words>
  <Application>Microsoft Office PowerPoint</Application>
  <PresentationFormat>On-screen Show (4:3)</PresentationFormat>
  <Paragraphs>200</Paragraphs>
  <Slides>50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Putting the Health in Mental Health </vt:lpstr>
      <vt:lpstr>All Kids Need to Experience and Practice…</vt:lpstr>
      <vt:lpstr>How do we help them on their path towards becoming adults?  What does it mean to promote their mental health and happiness?</vt:lpstr>
      <vt:lpstr>Slide 4</vt:lpstr>
      <vt:lpstr>Happiness..Elisha Goldstein</vt:lpstr>
      <vt:lpstr>The Brain’s Job</vt:lpstr>
      <vt:lpstr>Slide 7</vt:lpstr>
      <vt:lpstr>Why is this important?</vt:lpstr>
      <vt:lpstr>A Helpful Brain Model</vt:lpstr>
      <vt:lpstr>What happens in the body..why traditional ways of responding don’t work</vt:lpstr>
      <vt:lpstr>How can we as parents  help?</vt:lpstr>
      <vt:lpstr>Changing the Brain</vt:lpstr>
      <vt:lpstr>7 Secrets of  Highly Happy  Children   Adapted from: Katie Hurley,Huffington Post</vt:lpstr>
      <vt:lpstr>Eat on Time (and connect as a family)</vt:lpstr>
      <vt:lpstr>Family Mealtimes</vt:lpstr>
      <vt:lpstr>Slide 16</vt:lpstr>
      <vt:lpstr>Consistent  Sleep</vt:lpstr>
      <vt:lpstr>Disregulated Sleep</vt:lpstr>
      <vt:lpstr>Bedtime Routine</vt:lpstr>
      <vt:lpstr>Play without Instructions</vt:lpstr>
      <vt:lpstr>Slide 21</vt:lpstr>
      <vt:lpstr>Slide 22</vt:lpstr>
      <vt:lpstr>Slide 23</vt:lpstr>
      <vt:lpstr>Allowed to Express Emotions</vt:lpstr>
      <vt:lpstr>Brain Confusion</vt:lpstr>
      <vt:lpstr>Support Helping them Regulate Emotions…not Deny them</vt:lpstr>
      <vt:lpstr>Slide 27</vt:lpstr>
      <vt:lpstr>BMW (@%#$^@...moan…and whine) and then RESTORE</vt:lpstr>
      <vt:lpstr>Here’s what it looks like…</vt:lpstr>
      <vt:lpstr>Woohoo</vt:lpstr>
      <vt:lpstr>Slide 31</vt:lpstr>
      <vt:lpstr>Make Choices  (control, autonomy, independence)</vt:lpstr>
      <vt:lpstr>Slide 33</vt:lpstr>
      <vt:lpstr>Choose : What’s your thing?</vt:lpstr>
      <vt:lpstr>Choose the FOCUS of our thoughts and behaviour</vt:lpstr>
      <vt:lpstr>Slide 36</vt:lpstr>
      <vt:lpstr>Choose  to be in the moment Mindfulness Through their Eyes</vt:lpstr>
      <vt:lpstr>Feel  Heard (and Understood)</vt:lpstr>
      <vt:lpstr>Slide 39</vt:lpstr>
      <vt:lpstr>As a parent are you  mindfully aware?...</vt:lpstr>
      <vt:lpstr>Understanding</vt:lpstr>
      <vt:lpstr>Experience Unconditional Love</vt:lpstr>
      <vt:lpstr>Unconditional love From YOU…  but also themselves</vt:lpstr>
      <vt:lpstr>Slide 44</vt:lpstr>
      <vt:lpstr>Self Compassion</vt:lpstr>
      <vt:lpstr>If the day ever came when we were able to accept ourselves and our children exactly as we are and they are, then, I believe we would have come to an understanding of what "good parenting" means.     Fred Rogers </vt:lpstr>
      <vt:lpstr>Slide 47</vt:lpstr>
      <vt:lpstr>Last but not least…</vt:lpstr>
      <vt:lpstr>Places to start..</vt:lpstr>
      <vt:lpstr>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the Health in Mental Health</dc:title>
  <dc:creator>Windows User</dc:creator>
  <cp:keywords>Putting the Health in Mental Health</cp:keywords>
  <cp:lastModifiedBy>Windows User</cp:lastModifiedBy>
  <cp:revision>77</cp:revision>
  <dcterms:created xsi:type="dcterms:W3CDTF">2016-03-15T18:14:15Z</dcterms:created>
  <dcterms:modified xsi:type="dcterms:W3CDTF">2016-05-03T20:05:55Z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0x010100EA4BA40101B6AA4DB2B44F01F8A02F5E000A2F9B40E158CD4DB28D2195D88729C4</vt:lpwstr>
  </property>
</Properties>
</file>